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oboto Bold" charset="1" panose="02000000000000000000"/>
      <p:regular r:id="rId17"/>
    </p:embeddedFont>
    <p:embeddedFont>
      <p:font typeface="Roboto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0452" y="2734030"/>
            <a:ext cx="14813456" cy="3627868"/>
          </a:xfrm>
          <a:custGeom>
            <a:avLst/>
            <a:gdLst/>
            <a:ahLst/>
            <a:cxnLst/>
            <a:rect r="r" b="b" t="t" l="l"/>
            <a:pathLst>
              <a:path h="3627868" w="14813456">
                <a:moveTo>
                  <a:pt x="0" y="0"/>
                </a:moveTo>
                <a:lnTo>
                  <a:pt x="14813456" y="0"/>
                </a:lnTo>
                <a:lnTo>
                  <a:pt x="14813456" y="3627868"/>
                </a:lnTo>
                <a:lnTo>
                  <a:pt x="0" y="362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73" t="0" r="-166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08967" y="1028700"/>
            <a:ext cx="6556426" cy="1549292"/>
          </a:xfrm>
          <a:custGeom>
            <a:avLst/>
            <a:gdLst/>
            <a:ahLst/>
            <a:cxnLst/>
            <a:rect r="r" b="b" t="t" l="l"/>
            <a:pathLst>
              <a:path h="1549292" w="6556426">
                <a:moveTo>
                  <a:pt x="0" y="0"/>
                </a:moveTo>
                <a:lnTo>
                  <a:pt x="6556426" y="0"/>
                </a:lnTo>
                <a:lnTo>
                  <a:pt x="6556426" y="1549292"/>
                </a:lnTo>
                <a:lnTo>
                  <a:pt x="0" y="1549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97614" y="6770079"/>
            <a:ext cx="6161686" cy="220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Roboto Bold"/>
                <a:ea typeface="Roboto Bold"/>
                <a:cs typeface="Roboto Bold"/>
                <a:sym typeface="Roboto Bold"/>
              </a:rPr>
              <a:t>Sinh viên thực hiện: </a:t>
            </a:r>
          </a:p>
          <a:p>
            <a:pPr algn="just">
              <a:lnSpc>
                <a:spcPts val="700"/>
              </a:lnSpc>
            </a:pPr>
          </a:p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Đào Hoàng Dũng         21521972</a:t>
            </a:r>
          </a:p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Huỳnh Thị Kim Ngân   21520357</a:t>
            </a:r>
          </a:p>
          <a:p>
            <a:pPr algn="just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Hồ Thanh Tịnh              20520813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575789"/>
            <a:ext cx="4966692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GVHD:  TS. Đỗ Trọng Hợp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50758" y="2900139"/>
            <a:ext cx="12472845" cy="306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Real Time Violence and Hate speech Detection in Video for Kid </a:t>
            </a:r>
          </a:p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using Kafka and PySpark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04875"/>
            <a:ext cx="4865656" cy="10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26241" y="3090930"/>
            <a:ext cx="15035518" cy="309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propose a system to detect violence through video and audio using Kafka and Pyspark.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have successfully tested the combination of the best models and produced a model with full features for detecting violence, bloody video, and hate-speech word from video.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78344" y="3032707"/>
            <a:ext cx="9731311" cy="273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9"/>
              </a:lnSpc>
              <a:spcBef>
                <a:spcPct val="0"/>
              </a:spcBef>
            </a:pPr>
            <a:r>
              <a:rPr lang="en-US" sz="15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THANKS!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43752" y="5193295"/>
            <a:ext cx="9731311" cy="10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Do you have any question?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55438"/>
            <a:ext cx="4370493" cy="2797116"/>
          </a:xfrm>
          <a:custGeom>
            <a:avLst/>
            <a:gdLst/>
            <a:ahLst/>
            <a:cxnLst/>
            <a:rect r="r" b="b" t="t" l="l"/>
            <a:pathLst>
              <a:path h="2797116" w="4370493">
                <a:moveTo>
                  <a:pt x="0" y="0"/>
                </a:moveTo>
                <a:lnTo>
                  <a:pt x="4370493" y="0"/>
                </a:lnTo>
                <a:lnTo>
                  <a:pt x="4370493" y="2797115"/>
                </a:lnTo>
                <a:lnTo>
                  <a:pt x="0" y="2797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670779"/>
            <a:ext cx="4370493" cy="2916829"/>
          </a:xfrm>
          <a:custGeom>
            <a:avLst/>
            <a:gdLst/>
            <a:ahLst/>
            <a:cxnLst/>
            <a:rect r="r" b="b" t="t" l="l"/>
            <a:pathLst>
              <a:path h="2916829" w="4370493">
                <a:moveTo>
                  <a:pt x="0" y="0"/>
                </a:moveTo>
                <a:lnTo>
                  <a:pt x="4370493" y="0"/>
                </a:lnTo>
                <a:lnTo>
                  <a:pt x="4370493" y="2916829"/>
                </a:lnTo>
                <a:lnTo>
                  <a:pt x="0" y="291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4875"/>
            <a:ext cx="4185047" cy="10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11131" y="2410963"/>
            <a:ext cx="11548169" cy="617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Children are being exposed to social networks from a very early age. Negative, violent content such as </a:t>
            </a:r>
            <a:r>
              <a:rPr lang="en-US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bloody images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fights 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</a:t>
            </a:r>
            <a:r>
              <a:rPr lang="en-US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hate speech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will have a negative impact on children.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Age-based content filtering and </a:t>
            </a:r>
            <a:r>
              <a:rPr lang="en-US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age-negative content detection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models </a:t>
            </a:r>
            <a:r>
              <a:rPr lang="en-US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are needed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Besides, most social networks are free posting platforms, content does not need to be censored to appear. Using that as motivation, we want to develop </a:t>
            </a:r>
            <a:r>
              <a:rPr lang="en-US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Real Time Violence and Hate speech Detection in Video for Kid using Big Data.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4863" y="4027540"/>
            <a:ext cx="1512695" cy="968125"/>
          </a:xfrm>
          <a:custGeom>
            <a:avLst/>
            <a:gdLst/>
            <a:ahLst/>
            <a:cxnLst/>
            <a:rect r="r" b="b" t="t" l="l"/>
            <a:pathLst>
              <a:path h="968125" w="1512695">
                <a:moveTo>
                  <a:pt x="0" y="0"/>
                </a:moveTo>
                <a:lnTo>
                  <a:pt x="1512696" y="0"/>
                </a:lnTo>
                <a:lnTo>
                  <a:pt x="1512696" y="968125"/>
                </a:lnTo>
                <a:lnTo>
                  <a:pt x="0" y="968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3121" y="4238185"/>
            <a:ext cx="1512695" cy="1009560"/>
          </a:xfrm>
          <a:custGeom>
            <a:avLst/>
            <a:gdLst/>
            <a:ahLst/>
            <a:cxnLst/>
            <a:rect r="r" b="b" t="t" l="l"/>
            <a:pathLst>
              <a:path h="1009560" w="1512695">
                <a:moveTo>
                  <a:pt x="0" y="0"/>
                </a:moveTo>
                <a:lnTo>
                  <a:pt x="1512695" y="0"/>
                </a:lnTo>
                <a:lnTo>
                  <a:pt x="1512695" y="1009560"/>
                </a:lnTo>
                <a:lnTo>
                  <a:pt x="0" y="1009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636" y="4498869"/>
            <a:ext cx="1538465" cy="993592"/>
          </a:xfrm>
          <a:custGeom>
            <a:avLst/>
            <a:gdLst/>
            <a:ahLst/>
            <a:cxnLst/>
            <a:rect r="r" b="b" t="t" l="l"/>
            <a:pathLst>
              <a:path h="993592" w="1538465">
                <a:moveTo>
                  <a:pt x="0" y="0"/>
                </a:moveTo>
                <a:lnTo>
                  <a:pt x="1538465" y="0"/>
                </a:lnTo>
                <a:lnTo>
                  <a:pt x="1538465" y="993592"/>
                </a:lnTo>
                <a:lnTo>
                  <a:pt x="0" y="993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2186" y="4055092"/>
            <a:ext cx="1289441" cy="1289441"/>
          </a:xfrm>
          <a:custGeom>
            <a:avLst/>
            <a:gdLst/>
            <a:ahLst/>
            <a:cxnLst/>
            <a:rect r="r" b="b" t="t" l="l"/>
            <a:pathLst>
              <a:path h="1289441" w="1289441">
                <a:moveTo>
                  <a:pt x="0" y="0"/>
                </a:moveTo>
                <a:lnTo>
                  <a:pt x="1289440" y="0"/>
                </a:lnTo>
                <a:lnTo>
                  <a:pt x="1289440" y="1289441"/>
                </a:lnTo>
                <a:lnTo>
                  <a:pt x="0" y="1289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34728" y="4380176"/>
            <a:ext cx="712386" cy="725578"/>
          </a:xfrm>
          <a:custGeom>
            <a:avLst/>
            <a:gdLst/>
            <a:ahLst/>
            <a:cxnLst/>
            <a:rect r="r" b="b" t="t" l="l"/>
            <a:pathLst>
              <a:path h="725578" w="712386">
                <a:moveTo>
                  <a:pt x="0" y="0"/>
                </a:moveTo>
                <a:lnTo>
                  <a:pt x="712386" y="0"/>
                </a:lnTo>
                <a:lnTo>
                  <a:pt x="712386" y="725578"/>
                </a:lnTo>
                <a:lnTo>
                  <a:pt x="0" y="725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40287" y="3626102"/>
            <a:ext cx="2769480" cy="857980"/>
          </a:xfrm>
          <a:custGeom>
            <a:avLst/>
            <a:gdLst/>
            <a:ahLst/>
            <a:cxnLst/>
            <a:rect r="r" b="b" t="t" l="l"/>
            <a:pathLst>
              <a:path h="857980" w="2769480">
                <a:moveTo>
                  <a:pt x="0" y="0"/>
                </a:moveTo>
                <a:lnTo>
                  <a:pt x="2769480" y="0"/>
                </a:lnTo>
                <a:lnTo>
                  <a:pt x="2769480" y="857980"/>
                </a:lnTo>
                <a:lnTo>
                  <a:pt x="0" y="857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26787" y="5388673"/>
            <a:ext cx="6032513" cy="915504"/>
          </a:xfrm>
          <a:custGeom>
            <a:avLst/>
            <a:gdLst/>
            <a:ahLst/>
            <a:cxnLst/>
            <a:rect r="r" b="b" t="t" l="l"/>
            <a:pathLst>
              <a:path h="915504" w="6032513">
                <a:moveTo>
                  <a:pt x="0" y="0"/>
                </a:moveTo>
                <a:lnTo>
                  <a:pt x="6032513" y="0"/>
                </a:lnTo>
                <a:lnTo>
                  <a:pt x="6032513" y="915504"/>
                </a:lnTo>
                <a:lnTo>
                  <a:pt x="0" y="915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7526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26787" y="4246726"/>
            <a:ext cx="6032513" cy="818097"/>
          </a:xfrm>
          <a:custGeom>
            <a:avLst/>
            <a:gdLst/>
            <a:ahLst/>
            <a:cxnLst/>
            <a:rect r="r" b="b" t="t" l="l"/>
            <a:pathLst>
              <a:path h="818097" w="6032513">
                <a:moveTo>
                  <a:pt x="0" y="0"/>
                </a:moveTo>
                <a:lnTo>
                  <a:pt x="6032513" y="0"/>
                </a:lnTo>
                <a:lnTo>
                  <a:pt x="6032513" y="818097"/>
                </a:lnTo>
                <a:lnTo>
                  <a:pt x="0" y="818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948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46688" y="2067205"/>
            <a:ext cx="1956679" cy="1217041"/>
          </a:xfrm>
          <a:custGeom>
            <a:avLst/>
            <a:gdLst/>
            <a:ahLst/>
            <a:cxnLst/>
            <a:rect r="r" b="b" t="t" l="l"/>
            <a:pathLst>
              <a:path h="1217041" w="1956679">
                <a:moveTo>
                  <a:pt x="0" y="0"/>
                </a:moveTo>
                <a:lnTo>
                  <a:pt x="1956678" y="0"/>
                </a:lnTo>
                <a:lnTo>
                  <a:pt x="1956678" y="1217041"/>
                </a:lnTo>
                <a:lnTo>
                  <a:pt x="0" y="12170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09775" y="1428575"/>
            <a:ext cx="6049525" cy="2494300"/>
          </a:xfrm>
          <a:custGeom>
            <a:avLst/>
            <a:gdLst/>
            <a:ahLst/>
            <a:cxnLst/>
            <a:rect r="r" b="b" t="t" l="l"/>
            <a:pathLst>
              <a:path h="2494300" w="6049525">
                <a:moveTo>
                  <a:pt x="0" y="0"/>
                </a:moveTo>
                <a:lnTo>
                  <a:pt x="6049525" y="0"/>
                </a:lnTo>
                <a:lnTo>
                  <a:pt x="6049525" y="2494301"/>
                </a:lnTo>
                <a:lnTo>
                  <a:pt x="0" y="24943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406001" y="4070996"/>
            <a:ext cx="4264653" cy="1421465"/>
            <a:chOff x="0" y="0"/>
            <a:chExt cx="1685628" cy="5618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85628" cy="561842"/>
            </a:xfrm>
            <a:custGeom>
              <a:avLst/>
              <a:gdLst/>
              <a:ahLst/>
              <a:cxnLst/>
              <a:rect r="r" b="b" t="t" l="l"/>
              <a:pathLst>
                <a:path h="561842" w="1685628">
                  <a:moveTo>
                    <a:pt x="1685628" y="280921"/>
                  </a:moveTo>
                  <a:lnTo>
                    <a:pt x="1279228" y="0"/>
                  </a:lnTo>
                  <a:lnTo>
                    <a:pt x="1279228" y="203200"/>
                  </a:lnTo>
                  <a:lnTo>
                    <a:pt x="0" y="203200"/>
                  </a:lnTo>
                  <a:lnTo>
                    <a:pt x="0" y="358642"/>
                  </a:lnTo>
                  <a:lnTo>
                    <a:pt x="1279228" y="358642"/>
                  </a:lnTo>
                  <a:lnTo>
                    <a:pt x="1279228" y="561842"/>
                  </a:lnTo>
                  <a:lnTo>
                    <a:pt x="1685628" y="280921"/>
                  </a:ln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1584028" cy="193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10147926">
            <a:off x="2693315" y="2511579"/>
            <a:ext cx="3417741" cy="965512"/>
          </a:xfrm>
          <a:custGeom>
            <a:avLst/>
            <a:gdLst/>
            <a:ahLst/>
            <a:cxnLst/>
            <a:rect r="r" b="b" t="t" l="l"/>
            <a:pathLst>
              <a:path h="965512" w="3417741">
                <a:moveTo>
                  <a:pt x="3417741" y="0"/>
                </a:moveTo>
                <a:lnTo>
                  <a:pt x="0" y="0"/>
                </a:lnTo>
                <a:lnTo>
                  <a:pt x="0" y="965511"/>
                </a:lnTo>
                <a:lnTo>
                  <a:pt x="3417741" y="965511"/>
                </a:lnTo>
                <a:lnTo>
                  <a:pt x="341774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04875"/>
            <a:ext cx="4185047" cy="10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1211" y="6553200"/>
            <a:ext cx="387643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Input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Video and audio media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00761" y="6553200"/>
            <a:ext cx="545853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Output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Label Violence or Non-Violence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6345" y="2603641"/>
            <a:ext cx="5854007" cy="5728115"/>
          </a:xfrm>
          <a:custGeom>
            <a:avLst/>
            <a:gdLst/>
            <a:ahLst/>
            <a:cxnLst/>
            <a:rect r="r" b="b" t="t" l="l"/>
            <a:pathLst>
              <a:path h="5728115" w="5854007">
                <a:moveTo>
                  <a:pt x="0" y="0"/>
                </a:moveTo>
                <a:lnTo>
                  <a:pt x="5854007" y="0"/>
                </a:lnTo>
                <a:lnTo>
                  <a:pt x="5854007" y="5728114"/>
                </a:lnTo>
                <a:lnTo>
                  <a:pt x="0" y="5728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26797" y="5879698"/>
            <a:ext cx="4922333" cy="3290473"/>
          </a:xfrm>
          <a:custGeom>
            <a:avLst/>
            <a:gdLst/>
            <a:ahLst/>
            <a:cxnLst/>
            <a:rect r="r" b="b" t="t" l="l"/>
            <a:pathLst>
              <a:path h="3290473" w="4922333">
                <a:moveTo>
                  <a:pt x="0" y="0"/>
                </a:moveTo>
                <a:lnTo>
                  <a:pt x="4922333" y="0"/>
                </a:lnTo>
                <a:lnTo>
                  <a:pt x="4922333" y="3290472"/>
                </a:lnTo>
                <a:lnTo>
                  <a:pt x="0" y="3290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5324" y="1895445"/>
            <a:ext cx="5785279" cy="2974566"/>
          </a:xfrm>
          <a:custGeom>
            <a:avLst/>
            <a:gdLst/>
            <a:ahLst/>
            <a:cxnLst/>
            <a:rect r="r" b="b" t="t" l="l"/>
            <a:pathLst>
              <a:path h="2974566" w="5785279">
                <a:moveTo>
                  <a:pt x="0" y="0"/>
                </a:moveTo>
                <a:lnTo>
                  <a:pt x="5785279" y="0"/>
                </a:lnTo>
                <a:lnTo>
                  <a:pt x="5785279" y="2974566"/>
                </a:lnTo>
                <a:lnTo>
                  <a:pt x="0" y="2974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07397" y="904875"/>
            <a:ext cx="6951903" cy="10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Feature Extraction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15859" y="9190423"/>
            <a:ext cx="4334979" cy="73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0"/>
              </a:lnSpc>
              <a:spcBef>
                <a:spcPct val="0"/>
              </a:spcBef>
            </a:pPr>
            <a:r>
              <a:rPr lang="en-US" sz="208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Blood-Feature using  Blood Probability Map (BPM) to classify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20474" y="9190423"/>
            <a:ext cx="4334979" cy="73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0"/>
              </a:lnSpc>
              <a:spcBef>
                <a:spcPct val="0"/>
              </a:spcBef>
            </a:pPr>
            <a:r>
              <a:rPr lang="en-US" sz="208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Sample frames from the fight videos in the Hockey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0474" y="981075"/>
            <a:ext cx="4334979" cy="73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0"/>
              </a:lnSpc>
              <a:spcBef>
                <a:spcPct val="0"/>
              </a:spcBef>
            </a:pPr>
            <a:r>
              <a:rPr lang="en-US" sz="208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Sample audio’s output from the AssemblyAI - Audio feature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1800" y="452437"/>
            <a:ext cx="4504254" cy="10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Methodology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947363" y="1602392"/>
            <a:ext cx="10393275" cy="5662008"/>
          </a:xfrm>
          <a:custGeom>
            <a:avLst/>
            <a:gdLst/>
            <a:ahLst/>
            <a:cxnLst/>
            <a:rect r="r" b="b" t="t" l="l"/>
            <a:pathLst>
              <a:path h="5662008" w="10393275">
                <a:moveTo>
                  <a:pt x="0" y="0"/>
                </a:moveTo>
                <a:lnTo>
                  <a:pt x="10393274" y="0"/>
                </a:lnTo>
                <a:lnTo>
                  <a:pt x="10393274" y="5662008"/>
                </a:lnTo>
                <a:lnTo>
                  <a:pt x="0" y="5662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938" y="7377388"/>
            <a:ext cx="18081062" cy="406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Our system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Input: Video clips, which need to be detected whether they are safe for children or not.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Output: Label Violence or Non-Violence.  We stipulate that if a video does not contain elements of fighting, violence, blood, or hate speech, it is considered safe for children and labeled Violence.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9051" y="904875"/>
            <a:ext cx="4284345" cy="10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Experiments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33650"/>
            <a:ext cx="1623060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Violence Detection On Frames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Dataset: Hockey Dataset, Movies Dataset, RLVS Dataset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Models: CNN-LSTM, ConvLSTM, Hybrid CNN-LSTM-Conv3D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627600"/>
            <a:ext cx="1623060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Blood Detection On Frames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Dataset: Movies Dataset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Models: ResNet50, VGG16, InceptionV3, EfficienNetB0, MobileNetV2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21550"/>
            <a:ext cx="8915642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Violence Detection On Audio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Dataset: RLVS Dataset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2762" y="2507162"/>
            <a:ext cx="14478512" cy="5940292"/>
          </a:xfrm>
          <a:custGeom>
            <a:avLst/>
            <a:gdLst/>
            <a:ahLst/>
            <a:cxnLst/>
            <a:rect r="r" b="b" t="t" l="l"/>
            <a:pathLst>
              <a:path h="5940292" w="14478512">
                <a:moveTo>
                  <a:pt x="0" y="0"/>
                </a:moveTo>
                <a:lnTo>
                  <a:pt x="14478512" y="0"/>
                </a:lnTo>
                <a:lnTo>
                  <a:pt x="14478512" y="5940292"/>
                </a:lnTo>
                <a:lnTo>
                  <a:pt x="0" y="594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30881" y="904875"/>
            <a:ext cx="9731311" cy="10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Experimental 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3155" y="3511069"/>
            <a:ext cx="16206145" cy="3859748"/>
          </a:xfrm>
          <a:custGeom>
            <a:avLst/>
            <a:gdLst/>
            <a:ahLst/>
            <a:cxnLst/>
            <a:rect r="r" b="b" t="t" l="l"/>
            <a:pathLst>
              <a:path h="3859748" w="16206145">
                <a:moveTo>
                  <a:pt x="0" y="0"/>
                </a:moveTo>
                <a:lnTo>
                  <a:pt x="16206145" y="0"/>
                </a:lnTo>
                <a:lnTo>
                  <a:pt x="16206145" y="3859748"/>
                </a:lnTo>
                <a:lnTo>
                  <a:pt x="0" y="385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30881" y="904875"/>
            <a:ext cx="9731311" cy="10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Experimental Results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5908" y="3689472"/>
            <a:ext cx="17456183" cy="6187410"/>
            <a:chOff x="0" y="0"/>
            <a:chExt cx="23274911" cy="8249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780958" y="0"/>
              <a:ext cx="4135328" cy="4004319"/>
            </a:xfrm>
            <a:custGeom>
              <a:avLst/>
              <a:gdLst/>
              <a:ahLst/>
              <a:cxnLst/>
              <a:rect r="r" b="b" t="t" l="l"/>
              <a:pathLst>
                <a:path h="4004319" w="4135328">
                  <a:moveTo>
                    <a:pt x="0" y="0"/>
                  </a:moveTo>
                  <a:lnTo>
                    <a:pt x="4135328" y="0"/>
                  </a:lnTo>
                  <a:lnTo>
                    <a:pt x="4135328" y="4004319"/>
                  </a:lnTo>
                  <a:lnTo>
                    <a:pt x="0" y="4004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71985" y="4350825"/>
              <a:ext cx="6451197" cy="2843374"/>
            </a:xfrm>
            <a:custGeom>
              <a:avLst/>
              <a:gdLst/>
              <a:ahLst/>
              <a:cxnLst/>
              <a:rect r="r" b="b" t="t" l="l"/>
              <a:pathLst>
                <a:path h="2843374" w="6451197">
                  <a:moveTo>
                    <a:pt x="0" y="0"/>
                  </a:moveTo>
                  <a:lnTo>
                    <a:pt x="6451197" y="0"/>
                  </a:lnTo>
                  <a:lnTo>
                    <a:pt x="6451197" y="2843375"/>
                  </a:lnTo>
                  <a:lnTo>
                    <a:pt x="0" y="2843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21946" cy="4004319"/>
            </a:xfrm>
            <a:custGeom>
              <a:avLst/>
              <a:gdLst/>
              <a:ahLst/>
              <a:cxnLst/>
              <a:rect r="r" b="b" t="t" l="l"/>
              <a:pathLst>
                <a:path h="4004319" w="6221946">
                  <a:moveTo>
                    <a:pt x="0" y="0"/>
                  </a:moveTo>
                  <a:lnTo>
                    <a:pt x="6221946" y="0"/>
                  </a:lnTo>
                  <a:lnTo>
                    <a:pt x="6221946" y="4004319"/>
                  </a:lnTo>
                  <a:lnTo>
                    <a:pt x="0" y="4004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350825"/>
              <a:ext cx="4440144" cy="3188602"/>
            </a:xfrm>
            <a:custGeom>
              <a:avLst/>
              <a:gdLst/>
              <a:ahLst/>
              <a:cxnLst/>
              <a:rect r="r" b="b" t="t" l="l"/>
              <a:pathLst>
                <a:path h="3188602" w="4440144">
                  <a:moveTo>
                    <a:pt x="0" y="0"/>
                  </a:moveTo>
                  <a:lnTo>
                    <a:pt x="4440144" y="0"/>
                  </a:lnTo>
                  <a:lnTo>
                    <a:pt x="4440144" y="3188602"/>
                  </a:lnTo>
                  <a:lnTo>
                    <a:pt x="0" y="3188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473082" y="3608383"/>
              <a:ext cx="5597310" cy="3586356"/>
            </a:xfrm>
            <a:custGeom>
              <a:avLst/>
              <a:gdLst/>
              <a:ahLst/>
              <a:cxnLst/>
              <a:rect r="r" b="b" t="t" l="l"/>
              <a:pathLst>
                <a:path h="3586356" w="5597310">
                  <a:moveTo>
                    <a:pt x="0" y="0"/>
                  </a:moveTo>
                  <a:lnTo>
                    <a:pt x="5597310" y="0"/>
                  </a:lnTo>
                  <a:lnTo>
                    <a:pt x="5597310" y="3586355"/>
                  </a:lnTo>
                  <a:lnTo>
                    <a:pt x="0" y="3586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473082" y="0"/>
              <a:ext cx="5801829" cy="3177192"/>
            </a:xfrm>
            <a:custGeom>
              <a:avLst/>
              <a:gdLst/>
              <a:ahLst/>
              <a:cxnLst/>
              <a:rect r="r" b="b" t="t" l="l"/>
              <a:pathLst>
                <a:path h="3177192" w="5801829">
                  <a:moveTo>
                    <a:pt x="0" y="0"/>
                  </a:moveTo>
                  <a:lnTo>
                    <a:pt x="5801829" y="0"/>
                  </a:lnTo>
                  <a:lnTo>
                    <a:pt x="5801829" y="3177192"/>
                  </a:lnTo>
                  <a:lnTo>
                    <a:pt x="0" y="3177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001017" y="0"/>
              <a:ext cx="5311617" cy="7194738"/>
            </a:xfrm>
            <a:custGeom>
              <a:avLst/>
              <a:gdLst/>
              <a:ahLst/>
              <a:cxnLst/>
              <a:rect r="r" b="b" t="t" l="l"/>
              <a:pathLst>
                <a:path h="7194738" w="5311617">
                  <a:moveTo>
                    <a:pt x="0" y="0"/>
                  </a:moveTo>
                  <a:lnTo>
                    <a:pt x="5311616" y="0"/>
                  </a:lnTo>
                  <a:lnTo>
                    <a:pt x="5311616" y="7194738"/>
                  </a:lnTo>
                  <a:lnTo>
                    <a:pt x="0" y="719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0451" t="-32333" r="-181702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7728352" y="7369346"/>
              <a:ext cx="315806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VIOLENCE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001017" y="7369346"/>
              <a:ext cx="484462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NON-VIOLENCE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11404791" y="0"/>
              <a:ext cx="0" cy="8249880"/>
            </a:xfrm>
            <a:prstGeom prst="line">
              <a:avLst/>
            </a:prstGeom>
            <a:ln cap="flat" w="4822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4278344" y="313839"/>
            <a:ext cx="9731311" cy="102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Results on Youtube videos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5908" y="1450351"/>
            <a:ext cx="17354783" cy="183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collected an additional 50 video clips from YouTube and manually labeled them to evaluate the system when applied in real-world situations.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final task (violence or not), our system reached 90% on accuracy and 85% on recall on 50 Youtube video we collected and annotated.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DAGJuuzx0Ns</dc:identifier>
  <dcterms:modified xsi:type="dcterms:W3CDTF">2011-08-01T06:04:30Z</dcterms:modified>
  <cp:revision>1</cp:revision>
  <dc:title>Slide - DS200</dc:title>
</cp:coreProperties>
</file>